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4" r:id="rId2"/>
    <p:sldId id="364" r:id="rId3"/>
    <p:sldId id="392" r:id="rId4"/>
    <p:sldId id="393" r:id="rId5"/>
    <p:sldId id="398" r:id="rId6"/>
    <p:sldId id="403" r:id="rId7"/>
    <p:sldId id="397" r:id="rId8"/>
    <p:sldId id="402" r:id="rId9"/>
    <p:sldId id="404" r:id="rId10"/>
    <p:sldId id="395" r:id="rId11"/>
    <p:sldId id="396" r:id="rId12"/>
    <p:sldId id="400" r:id="rId13"/>
    <p:sldId id="401" r:id="rId14"/>
    <p:sldId id="399" r:id="rId15"/>
    <p:sldId id="299" r:id="rId16"/>
    <p:sldId id="322" r:id="rId17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24" autoAdjust="0"/>
    <p:restoredTop sz="97459" autoAdjust="0"/>
  </p:normalViewPr>
  <p:slideViewPr>
    <p:cSldViewPr>
      <p:cViewPr varScale="1">
        <p:scale>
          <a:sx n="152" d="100"/>
          <a:sy n="152" d="100"/>
        </p:scale>
        <p:origin x="216" y="4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94" y="-8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D1038-0D35-46B6-8FDE-5083E01EB316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D346-CEFF-42B0-9EA0-BF6A6CEE77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85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3FCB9-5335-49EC-971E-E73A7FAEF396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F165D-A73A-4748-9C77-5243706A7D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6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3651871"/>
            <a:ext cx="3168352" cy="648072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23528" y="1203598"/>
            <a:ext cx="4248472" cy="3528740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067944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4326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4104456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4104456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563688"/>
            <a:ext cx="8497888" cy="309562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203598"/>
            <a:ext cx="8497888" cy="345571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3291830"/>
            <a:ext cx="8497888" cy="1367483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323528" y="1275606"/>
            <a:ext cx="8497888" cy="1656184"/>
          </a:xfrm>
        </p:spPr>
        <p:txBody>
          <a:bodyPr>
            <a:normAutofit/>
          </a:bodyPr>
          <a:lstStyle>
            <a:lvl1pPr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2643758"/>
            <a:ext cx="7056784" cy="792088"/>
          </a:xfrm>
        </p:spPr>
        <p:txBody>
          <a:bodyPr>
            <a:noAutofit/>
          </a:bodyPr>
          <a:lstStyle>
            <a:lvl1pPr marL="0" algn="ct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3678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УКАЖИТЕ НАЗВАНИЕ РАЗДЕЛА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7574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08" y="1779662"/>
            <a:ext cx="3168352" cy="792088"/>
          </a:xfrm>
        </p:spPr>
        <p:txBody>
          <a:bodyPr>
            <a:normAutofit/>
          </a:bodyPr>
          <a:lstStyle>
            <a:lvl1pPr marL="0" algn="ctr">
              <a:buNone/>
              <a:defRPr sz="1600" b="0" i="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и контакты не более 3-х строк в этом месте.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19622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4427984" y="120359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76056" y="131170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4427984" y="228371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76056" y="239182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4427984" y="336383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5076056" y="347194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427538" y="1203325"/>
            <a:ext cx="4321175" cy="3529013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299525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9952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10436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1х1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1203598"/>
            <a:ext cx="381642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860032" y="1779662"/>
            <a:ext cx="3816425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9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323528" y="156343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71600" y="167155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323528" y="264355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71600" y="275167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323528" y="372367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83179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0D7D-EC8D-4268-AF7C-2DF49FB31B6A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00EF-BEE7-4D3A-A32E-D3F8C7F65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3" r:id="rId7"/>
    <p:sldLayoutId id="2147483664" r:id="rId8"/>
    <p:sldLayoutId id="2147483655" r:id="rId9"/>
    <p:sldLayoutId id="2147483656" r:id="rId10"/>
    <p:sldLayoutId id="2147483665" r:id="rId11"/>
    <p:sldLayoutId id="2147483666" r:id="rId12"/>
    <p:sldLayoutId id="2147483667" r:id="rId13"/>
    <p:sldLayoutId id="2147483658" r:id="rId14"/>
    <p:sldLayoutId id="2147483670" r:id="rId15"/>
    <p:sldLayoutId id="2147483659" r:id="rId16"/>
    <p:sldLayoutId id="2147483660" r:id="rId17"/>
    <p:sldLayoutId id="2147483669" r:id="rId18"/>
    <p:sldLayoutId id="2147483661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067944" y="1995686"/>
            <a:ext cx="5040560" cy="1728192"/>
          </a:xfrm>
        </p:spPr>
        <p:txBody>
          <a:bodyPr/>
          <a:lstStyle/>
          <a:p>
            <a:r>
              <a:rPr lang="ru-RU" sz="1600" b="0" dirty="0"/>
              <a:t>О </a:t>
            </a:r>
            <a:r>
              <a:rPr lang="ru-RU" sz="1600" b="0" dirty="0" smtClean="0"/>
              <a:t>деятельности </a:t>
            </a:r>
            <a:r>
              <a:rPr lang="ru-RU" sz="1600" dirty="0" smtClean="0"/>
              <a:t>Студенческой </a:t>
            </a:r>
          </a:p>
          <a:p>
            <a:r>
              <a:rPr lang="ru-RU" sz="1600" dirty="0" smtClean="0"/>
              <a:t>научно-исследовательской лаборатории </a:t>
            </a:r>
            <a:r>
              <a:rPr lang="ru-RU" sz="1600" dirty="0"/>
              <a:t>экономических исследований </a:t>
            </a:r>
            <a:endParaRPr lang="ru-RU" sz="1600" dirty="0" smtClean="0"/>
          </a:p>
          <a:p>
            <a:r>
              <a:rPr lang="ru-RU" sz="1600" dirty="0" smtClean="0"/>
              <a:t>и </a:t>
            </a:r>
            <a:r>
              <a:rPr lang="ru-RU" sz="1600" dirty="0"/>
              <a:t>управленческих </a:t>
            </a:r>
            <a:r>
              <a:rPr lang="ru-RU" sz="1600" dirty="0" smtClean="0"/>
              <a:t>решений </a:t>
            </a:r>
          </a:p>
          <a:p>
            <a:r>
              <a:rPr lang="ru-RU" sz="1600" b="0" dirty="0" smtClean="0"/>
              <a:t>Байкальского </a:t>
            </a:r>
            <a:r>
              <a:rPr lang="ru-RU" sz="1600" b="0" dirty="0"/>
              <a:t>государственного университета</a:t>
            </a: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067944" y="3795886"/>
            <a:ext cx="4392488" cy="100811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БОГОМОЛОВА Евгения Юрьевна</a:t>
            </a:r>
          </a:p>
          <a:p>
            <a:r>
              <a:rPr lang="ru-RU" dirty="0" smtClean="0"/>
              <a:t>Канд. </a:t>
            </a:r>
            <a:r>
              <a:rPr lang="ru-RU" dirty="0" err="1" smtClean="0"/>
              <a:t>экон</a:t>
            </a:r>
            <a:r>
              <a:rPr lang="ru-RU" dirty="0" smtClean="0"/>
              <a:t>. наук, доцент, </a:t>
            </a:r>
          </a:p>
          <a:p>
            <a:r>
              <a:rPr lang="ru-RU" dirty="0" smtClean="0"/>
              <a:t>доцент кафедры отраслевой экономики </a:t>
            </a:r>
          </a:p>
          <a:p>
            <a:r>
              <a:rPr lang="ru-RU" dirty="0" smtClean="0"/>
              <a:t>и управления природными ресурсами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3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Результаты работы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Проведение научно-практических конференций в рамках деятельности студенческой научно-исследовательской лаборатории</a:t>
            </a:r>
            <a:endParaRPr lang="ru-RU" sz="20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79511" y="1203325"/>
            <a:ext cx="3522591" cy="381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6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Результаты работы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5724127" y="1851670"/>
            <a:ext cx="3024335" cy="266429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Проведение ежегодной университетской олимпиады </a:t>
            </a:r>
          </a:p>
          <a:p>
            <a:pPr algn="ctr"/>
            <a:r>
              <a:rPr lang="ru-RU" sz="2000" dirty="0" smtClean="0"/>
              <a:t>«Анализ финансово-хозяйственной деятельности предприятий»</a:t>
            </a:r>
          </a:p>
          <a:p>
            <a:pPr algn="l"/>
            <a:endParaRPr lang="ru-RU" sz="2000" dirty="0" smtClean="0"/>
          </a:p>
          <a:p>
            <a:pPr algn="ctr"/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2931790"/>
            <a:ext cx="4422433" cy="208823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03598"/>
            <a:ext cx="3231718" cy="15841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93158"/>
            <a:ext cx="675435" cy="966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1193" y="100914"/>
            <a:ext cx="675222" cy="958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421" y="93159"/>
            <a:ext cx="684927" cy="9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7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Результаты работы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5833670" y="2153738"/>
            <a:ext cx="2914792" cy="236222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 smtClean="0"/>
              <a:t>Формирование и подготовка команд для участия в </a:t>
            </a:r>
            <a:r>
              <a:rPr lang="ru-RU" sz="2000" dirty="0">
                <a:solidFill>
                  <a:srgbClr val="FFFF00"/>
                </a:solidFill>
              </a:rPr>
              <a:t>университетской</a:t>
            </a:r>
            <a:r>
              <a:rPr lang="ru-RU" sz="2000" dirty="0" smtClean="0">
                <a:solidFill>
                  <a:srgbClr val="FFFF00"/>
                </a:solidFill>
              </a:rPr>
              <a:t> олимпиаде по экономике</a:t>
            </a:r>
          </a:p>
          <a:p>
            <a:pPr algn="l"/>
            <a:r>
              <a:rPr lang="ru-RU" sz="1400" dirty="0" smtClean="0">
                <a:solidFill>
                  <a:srgbClr val="FFFF00"/>
                </a:solidFill>
              </a:rPr>
              <a:t>2023 г –  3 призовых места</a:t>
            </a:r>
          </a:p>
          <a:p>
            <a:pPr algn="l"/>
            <a:r>
              <a:rPr lang="ru-RU" sz="1400" dirty="0" smtClean="0">
                <a:solidFill>
                  <a:srgbClr val="FFFF00"/>
                </a:solidFill>
              </a:rPr>
              <a:t>2024 г. -  4 призовых места</a:t>
            </a:r>
          </a:p>
          <a:p>
            <a:pPr algn="ctr"/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3765461" y="2400920"/>
            <a:ext cx="1602713" cy="22914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2790053" y="1256806"/>
            <a:ext cx="1647205" cy="2348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240420" y="1257921"/>
            <a:ext cx="1662401" cy="2375670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0">
            <a:off x="386387" y="2511131"/>
            <a:ext cx="1559650" cy="2184844"/>
          </a:xfrm>
        </p:spPr>
      </p:pic>
    </p:spTree>
    <p:extLst>
      <p:ext uri="{BB962C8B-B14F-4D97-AF65-F5344CB8AC3E}">
        <p14:creationId xmlns:p14="http://schemas.microsoft.com/office/powerpoint/2010/main" val="132691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Результаты работы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5833670" y="2153738"/>
            <a:ext cx="2914792" cy="236222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000" dirty="0" smtClean="0"/>
              <a:t>Формирование и подготовка команды для участия во </a:t>
            </a:r>
            <a:r>
              <a:rPr lang="ru-RU" sz="2000" dirty="0" smtClean="0">
                <a:solidFill>
                  <a:srgbClr val="FFFF00"/>
                </a:solidFill>
              </a:rPr>
              <a:t>Всероссийской студенческой 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онлайн олимпиаде 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по финансовым институтам </a:t>
            </a:r>
          </a:p>
          <a:p>
            <a:pPr algn="ctr"/>
            <a:r>
              <a:rPr lang="ru-RU" sz="1700" dirty="0" smtClean="0"/>
              <a:t>(</a:t>
            </a:r>
            <a:r>
              <a:rPr lang="ru-RU" sz="1700" dirty="0"/>
              <a:t>28 марта 2023 г.)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4" y="1315740"/>
            <a:ext cx="1243334" cy="16880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150" y="3166555"/>
            <a:ext cx="1237641" cy="17068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52" y="1315740"/>
            <a:ext cx="1234246" cy="1742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573" y="1334376"/>
            <a:ext cx="1243218" cy="17480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66" y="1334376"/>
            <a:ext cx="1219175" cy="1724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6555"/>
            <a:ext cx="1223778" cy="17394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45" y="3166555"/>
            <a:ext cx="1220859" cy="17429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79" y="3169799"/>
            <a:ext cx="1205361" cy="170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Результаты работы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организация практической подготовки обучающихся в </a:t>
            </a:r>
            <a:r>
              <a:rPr lang="ru-RU" sz="2000" dirty="0"/>
              <a:t>соответствии с </a:t>
            </a:r>
            <a:r>
              <a:rPr lang="ru-RU" sz="2000" dirty="0" smtClean="0"/>
              <a:t>ФГОС и учебными планами</a:t>
            </a:r>
            <a:endParaRPr lang="ru-RU" sz="2000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>
          <a:xfrm>
            <a:off x="323528" y="987574"/>
            <a:ext cx="4248472" cy="3744764"/>
          </a:xfrm>
        </p:spPr>
        <p:txBody>
          <a:bodyPr/>
          <a:lstStyle/>
          <a:p>
            <a:r>
              <a:rPr lang="ru-RU" sz="1400" dirty="0" smtClean="0"/>
              <a:t>На базе студенческой </a:t>
            </a:r>
            <a:r>
              <a:rPr lang="ru-RU" sz="1400" dirty="0"/>
              <a:t>научно-исследовательской лаборатории экономических исследований и управленческих решений </a:t>
            </a:r>
          </a:p>
          <a:p>
            <a:r>
              <a:rPr lang="ru-RU" sz="1400" dirty="0" smtClean="0"/>
              <a:t>часть студентов проходит практическую подготовку по следующим видам и типам практик:</a:t>
            </a:r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253208"/>
              </p:ext>
            </p:extLst>
          </p:nvPr>
        </p:nvGraphicFramePr>
        <p:xfrm>
          <a:off x="467544" y="2499743"/>
          <a:ext cx="4176464" cy="2493043"/>
        </p:xfrm>
        <a:graphic>
          <a:graphicData uri="http://schemas.openxmlformats.org/drawingml/2006/table">
            <a:tbl>
              <a:tblPr/>
              <a:tblGrid>
                <a:gridCol w="4176464">
                  <a:extLst>
                    <a:ext uri="{9D8B030D-6E8A-4147-A177-3AD203B41FA5}">
                      <a16:colId xmlns:a16="http://schemas.microsoft.com/office/drawing/2014/main" val="2678085528"/>
                    </a:ext>
                  </a:extLst>
                </a:gridCol>
              </a:tblGrid>
              <a:tr h="40405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Учебная практика (практика по получению первичных профессиональных умений и навыков)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724574"/>
                  </a:ext>
                </a:extLst>
              </a:tr>
              <a:tr h="48641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Учебная практика (практика по получению первичных умений и навыков научно-исследовательской деятельности)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698525"/>
                  </a:ext>
                </a:extLst>
              </a:tr>
              <a:tr h="59996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Производственная практика (практика по получению профессиональных умений и опыта профессиональной деятельности)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560763"/>
                  </a:ext>
                </a:extLst>
              </a:tr>
              <a:tr h="29184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Производственная практика (научно-исследовательская работа)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732745"/>
                  </a:ext>
                </a:extLst>
              </a:tr>
              <a:tr h="35538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Производственная практика (технологическая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865411"/>
                  </a:ext>
                </a:extLst>
              </a:tr>
              <a:tr h="35538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Преддипломная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практика</a:t>
                      </a:r>
                    </a:p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2423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366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Перспективные направления работы до 2025 года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683568" y="915566"/>
            <a:ext cx="3888432" cy="3816424"/>
          </a:xfrm>
        </p:spPr>
        <p:txBody>
          <a:bodyPr/>
          <a:lstStyle/>
          <a:p>
            <a:pPr>
              <a:buAutoNum type="arabicPeriod"/>
            </a:pPr>
            <a:r>
              <a:rPr lang="ru-RU" sz="1200" dirty="0" smtClean="0"/>
              <a:t>Проведение конференций в рамках работы НИСЛ</a:t>
            </a:r>
          </a:p>
          <a:p>
            <a:pPr>
              <a:buAutoNum type="arabicPeriod"/>
            </a:pPr>
            <a:r>
              <a:rPr lang="ru-RU" sz="1200" dirty="0" smtClean="0"/>
              <a:t>Ежегодное проведение университетской олимпиады «Анализ финансово-хозяйственной деятельности предприятий»</a:t>
            </a:r>
          </a:p>
          <a:p>
            <a:pPr>
              <a:buAutoNum type="arabicPeriod"/>
            </a:pPr>
            <a:r>
              <a:rPr lang="ru-RU" sz="1200" dirty="0" smtClean="0"/>
              <a:t>Публикация </a:t>
            </a:r>
            <a:r>
              <a:rPr lang="ru-RU" sz="1200" dirty="0"/>
              <a:t>результатов научных исследований </a:t>
            </a:r>
            <a:r>
              <a:rPr lang="ru-RU" sz="1200" dirty="0" smtClean="0"/>
              <a:t>обучающихся в журналах и материалах </a:t>
            </a:r>
            <a:r>
              <a:rPr lang="ru-RU" sz="1200" dirty="0"/>
              <a:t>научно-практических конференций, индексируемых </a:t>
            </a:r>
            <a:r>
              <a:rPr lang="ru-RU" sz="1200" dirty="0" smtClean="0"/>
              <a:t>РИНЦ</a:t>
            </a:r>
          </a:p>
          <a:p>
            <a:pPr>
              <a:buAutoNum type="arabicPeriod"/>
            </a:pPr>
            <a:r>
              <a:rPr lang="ru-RU" sz="1200" dirty="0" smtClean="0"/>
              <a:t>Публикация </a:t>
            </a:r>
            <a:r>
              <a:rPr lang="ru-RU" sz="1200" dirty="0"/>
              <a:t>результатов научных исследований </a:t>
            </a:r>
            <a:r>
              <a:rPr lang="ru-RU" sz="1200" dirty="0" smtClean="0"/>
              <a:t>обучающихся в </a:t>
            </a:r>
            <a:r>
              <a:rPr lang="ru-RU" sz="1200" dirty="0"/>
              <a:t>журналах, входящих в перечень ВАК</a:t>
            </a:r>
          </a:p>
          <a:p>
            <a:pPr>
              <a:buAutoNum type="arabicPeriod"/>
            </a:pPr>
            <a:r>
              <a:rPr lang="ru-RU" sz="1200" dirty="0"/>
              <a:t> </a:t>
            </a:r>
            <a:r>
              <a:rPr lang="ru-RU" sz="1200" dirty="0" smtClean="0"/>
              <a:t>Участие студентов в работе по научным темам кафедры отраслевой экономики и управления природными ресурсами</a:t>
            </a:r>
          </a:p>
          <a:p>
            <a:pPr>
              <a:buAutoNum type="arabicPeriod"/>
            </a:pPr>
            <a:r>
              <a:rPr lang="ru-RU" sz="1200" dirty="0" smtClean="0"/>
              <a:t>Практическая подготовка студентов</a:t>
            </a:r>
          </a:p>
          <a:p>
            <a:pPr>
              <a:buAutoNum type="arabicPeriod"/>
            </a:pPr>
            <a:r>
              <a:rPr lang="ru-RU" sz="1200" dirty="0"/>
              <a:t>Формирование и подготовка </a:t>
            </a:r>
            <a:r>
              <a:rPr lang="ru-RU" sz="1200" dirty="0" smtClean="0"/>
              <a:t>команд </a:t>
            </a:r>
            <a:r>
              <a:rPr lang="ru-RU" sz="1200" dirty="0"/>
              <a:t>для участия </a:t>
            </a:r>
            <a:r>
              <a:rPr lang="ru-RU" sz="1200" dirty="0" smtClean="0"/>
              <a:t>в университетских и всероссийских олимпиадах</a:t>
            </a:r>
          </a:p>
          <a:p>
            <a:pPr>
              <a:buAutoNum type="arabicPeriod"/>
            </a:pPr>
            <a:endParaRPr lang="ru-RU" sz="1200" dirty="0" smtClean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824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Спасибо за внимание !</a:t>
            </a:r>
          </a:p>
          <a:p>
            <a:r>
              <a:rPr lang="ru-RU" dirty="0" smtClean="0"/>
              <a:t>Приглашаем к сотрудничеству!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5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l">
              <a:buFontTx/>
              <a:buChar char="-"/>
            </a:pPr>
            <a:r>
              <a:rPr lang="ru-RU" dirty="0" smtClean="0"/>
              <a:t>развивать </a:t>
            </a:r>
            <a:r>
              <a:rPr lang="ru-RU" dirty="0"/>
              <a:t>научно-исследовательскую работу обучающихся </a:t>
            </a:r>
            <a:r>
              <a:rPr lang="ru-RU" dirty="0" smtClean="0"/>
              <a:t>кафедры отраслевой экономики и управления природными ресурсами;</a:t>
            </a:r>
          </a:p>
          <a:p>
            <a:pPr algn="l">
              <a:buFontTx/>
              <a:buChar char="-"/>
            </a:pPr>
            <a:r>
              <a:rPr lang="ru-RU" dirty="0" smtClean="0"/>
              <a:t> </a:t>
            </a:r>
            <a:r>
              <a:rPr lang="ru-RU" dirty="0"/>
              <a:t>способствовать совершенствованию образовательного процесса путем привлечения обучающихся </a:t>
            </a:r>
            <a:r>
              <a:rPr lang="ru-RU" dirty="0" smtClean="0"/>
              <a:t>к </a:t>
            </a:r>
            <a:r>
              <a:rPr lang="ru-RU" dirty="0"/>
              <a:t>самостоятельной научной и практической деятельности, проектному обучению в процессе подготовки курсовых работ, написании выпускных квалификационных работ, прохождения практической подготовки, выполнения научно-исследовательских работ и проектов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83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7500" lnSpcReduction="20000"/>
          </a:bodyPr>
          <a:lstStyle/>
          <a:p>
            <a:pPr algn="l"/>
            <a:r>
              <a:rPr lang="ru-RU" dirty="0"/>
              <a:t>– развивать </a:t>
            </a:r>
            <a:r>
              <a:rPr lang="ru-RU" dirty="0" err="1"/>
              <a:t>грантовую</a:t>
            </a:r>
            <a:r>
              <a:rPr lang="ru-RU" dirty="0"/>
              <a:t> активность обучающихся, осуществлять отбор и представление студентов для участия в конкурсах;</a:t>
            </a:r>
          </a:p>
          <a:p>
            <a:pPr algn="l"/>
            <a:r>
              <a:rPr lang="ru-RU" dirty="0"/>
              <a:t>– организовывать внутриуниверситетские конкурсы грантов, олимпиады и конкурсы студенческих научно-исследовательских работ, студенческие научные конференции и семинары;</a:t>
            </a:r>
          </a:p>
          <a:p>
            <a:pPr algn="l"/>
            <a:r>
              <a:rPr lang="ru-RU" dirty="0"/>
              <a:t>– осуществлять отбор на конкурсной основе и выдвижение наиболее одаренных студентов и молодых ученых на соискание государственных научных стипендий;</a:t>
            </a:r>
          </a:p>
          <a:p>
            <a:pPr algn="l"/>
            <a:r>
              <a:rPr lang="ru-RU" dirty="0"/>
              <a:t>– рекомендовать ученому совету кандидатуры студентов, проявивших себя в научной работе, на получение стипендий из фондов БГУ и других источников;</a:t>
            </a:r>
          </a:p>
          <a:p>
            <a:pPr algn="l"/>
            <a:r>
              <a:rPr lang="ru-RU" dirty="0"/>
              <a:t>– стимулировать публикационную активность обучающихся и научно-техническое творчество, в том числе регистрацию результатов интеллектуальной деятельности (РИД);</a:t>
            </a:r>
          </a:p>
          <a:p>
            <a:pPr algn="l"/>
            <a:r>
              <a:rPr lang="ru-RU" dirty="0"/>
              <a:t>– осуществлять информирование обучающихся по тематике и направлениям исследований, проводимых кафедрой </a:t>
            </a:r>
            <a:r>
              <a:rPr lang="ru-RU" dirty="0" err="1"/>
              <a:t>ОЭиУПР</a:t>
            </a:r>
            <a:r>
              <a:rPr lang="ru-RU" dirty="0"/>
              <a:t> БГУ и пр.;</a:t>
            </a:r>
          </a:p>
          <a:p>
            <a:pPr algn="l"/>
            <a:r>
              <a:rPr lang="ru-RU" dirty="0"/>
              <a:t>– организовывать практическую подготовку обучающихся, в том числе прохождение всех видов и типов практик в соответствии с федеральными государственными образовательными стандартами и учебными планами по основным образовательным программам. </a:t>
            </a:r>
          </a:p>
          <a:p>
            <a:pPr algn="l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67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563688"/>
            <a:ext cx="8569424" cy="3384326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             </a:t>
            </a:r>
          </a:p>
          <a:p>
            <a:r>
              <a:rPr lang="ru-RU" sz="4300" dirty="0" smtClean="0"/>
              <a:t>        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</a:t>
            </a:r>
          </a:p>
          <a:p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БОГОМОЛОВА </a:t>
            </a:r>
          </a:p>
          <a:p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Евгения Юрьевна    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кандидат экономических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наук,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</a:t>
            </a:r>
          </a:p>
          <a:p>
            <a:endParaRPr lang="ru-RU" sz="4300" dirty="0" smtClean="0"/>
          </a:p>
          <a:p>
            <a:r>
              <a:rPr lang="ru-RU" sz="6400" dirty="0" smtClean="0"/>
              <a:t>Участники:</a:t>
            </a:r>
            <a:r>
              <a:rPr lang="ru-RU" sz="4300" dirty="0" smtClean="0"/>
              <a:t> 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</a:rPr>
              <a:t>к.э.н</a:t>
            </a:r>
            <a:r>
              <a:rPr lang="ru-RU" sz="4800" dirty="0">
                <a:solidFill>
                  <a:schemeClr val="tx1"/>
                </a:solidFill>
              </a:rPr>
              <a:t>., доц. </a:t>
            </a:r>
            <a:r>
              <a:rPr lang="ru-RU" sz="5600" dirty="0" err="1">
                <a:solidFill>
                  <a:schemeClr val="tx1"/>
                </a:solidFill>
              </a:rPr>
              <a:t>Кархова</a:t>
            </a:r>
            <a:r>
              <a:rPr lang="ru-RU" sz="5600" dirty="0">
                <a:solidFill>
                  <a:schemeClr val="tx1"/>
                </a:solidFill>
              </a:rPr>
              <a:t> Светлана </a:t>
            </a:r>
            <a:r>
              <a:rPr lang="ru-RU" sz="5600" dirty="0" smtClean="0">
                <a:solidFill>
                  <a:schemeClr val="tx1"/>
                </a:solidFill>
              </a:rPr>
              <a:t>Александровна</a:t>
            </a:r>
            <a:r>
              <a:rPr lang="ru-RU" sz="4800" dirty="0" smtClean="0">
                <a:solidFill>
                  <a:schemeClr val="tx1"/>
                </a:solidFill>
              </a:rPr>
              <a:t>,   </a:t>
            </a:r>
            <a:r>
              <a:rPr lang="ru-RU" sz="4800" dirty="0">
                <a:solidFill>
                  <a:schemeClr val="tx1"/>
                </a:solidFill>
              </a:rPr>
              <a:t>к.э.н., доц. </a:t>
            </a:r>
            <a:r>
              <a:rPr lang="ru-RU" sz="5600" dirty="0" smtClean="0">
                <a:solidFill>
                  <a:schemeClr val="tx1"/>
                </a:solidFill>
              </a:rPr>
              <a:t>Бирюкова Анастасия Ивановна</a:t>
            </a:r>
          </a:p>
          <a:p>
            <a:pPr marL="0" indent="0" algn="l"/>
            <a:endParaRPr lang="ru-RU" sz="5600" dirty="0" smtClean="0">
              <a:solidFill>
                <a:schemeClr val="tx1"/>
              </a:solidFill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ru-RU" sz="4300" dirty="0" smtClean="0"/>
              <a:t>студенты </a:t>
            </a:r>
            <a:r>
              <a:rPr lang="ru-RU" sz="4300" u="sng" dirty="0" err="1" smtClean="0"/>
              <a:t>бакалавриата</a:t>
            </a:r>
            <a:r>
              <a:rPr lang="ru-RU" sz="4300" dirty="0" smtClean="0"/>
              <a:t> направления подготовки 38.03.01 Экономика, профили:</a:t>
            </a:r>
          </a:p>
          <a:p>
            <a:pPr marL="360000" indent="7200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4300" u="sng" dirty="0" smtClean="0"/>
              <a:t>Экономика </a:t>
            </a:r>
            <a:r>
              <a:rPr lang="ru-RU" sz="4300" u="sng" dirty="0"/>
              <a:t>предприятия, предпринимательство и отраслевые технологии бизнеса;</a:t>
            </a:r>
          </a:p>
          <a:p>
            <a:pPr marL="360000" indent="7200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4300" u="sng" dirty="0"/>
              <a:t>Отраслевые технологии </a:t>
            </a:r>
            <a:r>
              <a:rPr lang="ru-RU" sz="4300" u="sng" dirty="0" smtClean="0"/>
              <a:t>бизнеса:</a:t>
            </a:r>
          </a:p>
          <a:p>
            <a:pPr marL="360000" indent="7200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4300" u="sng" dirty="0" smtClean="0"/>
              <a:t>Экономика нефтегазового комплекса.</a:t>
            </a:r>
          </a:p>
          <a:p>
            <a:pPr marL="0" indent="0" algn="l"/>
            <a:endParaRPr lang="ru-RU" sz="4300" u="sng" dirty="0" smtClean="0"/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ru-RU" sz="4300" dirty="0" smtClean="0"/>
              <a:t>Обучающиеся </a:t>
            </a:r>
            <a:r>
              <a:rPr lang="ru-RU" sz="4400" dirty="0" smtClean="0"/>
              <a:t>магистратуры</a:t>
            </a:r>
            <a:r>
              <a:rPr lang="ru-RU" sz="4300" dirty="0"/>
              <a:t> </a:t>
            </a:r>
            <a:r>
              <a:rPr lang="ru-RU" sz="4400" dirty="0" smtClean="0"/>
              <a:t>направления</a:t>
            </a:r>
            <a:r>
              <a:rPr lang="ru-RU" sz="4300" dirty="0" smtClean="0"/>
              <a:t> 38.04.01 Экономика, профиль «Экономика нефтегазового комплекса»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ru-RU" sz="4300" dirty="0" smtClean="0"/>
              <a:t>Обучающиеся любых направлений подготовки кафедры, участвующие в реализации задач лаборатории</a:t>
            </a:r>
            <a:endParaRPr lang="ru-RU" sz="4300" dirty="0"/>
          </a:p>
          <a:p>
            <a:pPr marL="0" indent="0" algn="l"/>
            <a:endParaRPr lang="ru-RU" sz="43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Структура, состав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6" y="1563689"/>
            <a:ext cx="2160712" cy="162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3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Результаты работы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Участие студентов в кафедральной научной теме «</a:t>
            </a:r>
            <a:r>
              <a:rPr lang="ru-RU" dirty="0"/>
              <a:t>ПРОБЛЕМЫ РЕГИОНАЛЬНОГО РАЗВИТИЯ ОТРАСЛЕЙ </a:t>
            </a:r>
          </a:p>
          <a:p>
            <a:r>
              <a:rPr lang="ru-RU" dirty="0"/>
              <a:t>ИРКУТСКОЙ </a:t>
            </a:r>
            <a:r>
              <a:rPr lang="ru-RU" dirty="0" smtClean="0"/>
              <a:t>ОБЛАСТИ»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323528" y="1203598"/>
            <a:ext cx="4176464" cy="367240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 2021 г</a:t>
            </a:r>
          </a:p>
          <a:p>
            <a:r>
              <a:rPr lang="ru-RU" dirty="0" smtClean="0"/>
              <a:t>      О</a:t>
            </a:r>
            <a:r>
              <a:rPr lang="ru-RU" dirty="0"/>
              <a:t>. Р. </a:t>
            </a:r>
            <a:r>
              <a:rPr lang="ru-RU" dirty="0" err="1" smtClean="0"/>
              <a:t>Толстышева</a:t>
            </a:r>
            <a:r>
              <a:rPr lang="ru-RU" dirty="0"/>
              <a:t> (гр. </a:t>
            </a:r>
            <a:r>
              <a:rPr lang="ru-RU" dirty="0" smtClean="0"/>
              <a:t>МНГК-19-1)</a:t>
            </a:r>
          </a:p>
          <a:p>
            <a:r>
              <a:rPr lang="ru-RU" dirty="0" smtClean="0"/>
              <a:t>      В</a:t>
            </a:r>
            <a:r>
              <a:rPr lang="ru-RU" dirty="0"/>
              <a:t>. А. </a:t>
            </a:r>
            <a:r>
              <a:rPr lang="ru-RU" dirty="0" err="1" smtClean="0"/>
              <a:t>Кампинская</a:t>
            </a:r>
            <a:r>
              <a:rPr lang="ru-RU" dirty="0" smtClean="0"/>
              <a:t> </a:t>
            </a:r>
            <a:r>
              <a:rPr lang="ru-RU" dirty="0"/>
              <a:t>(гр. МНГК-19-1)</a:t>
            </a:r>
          </a:p>
          <a:p>
            <a:r>
              <a:rPr lang="ru-RU" dirty="0" smtClean="0"/>
              <a:t>      К</a:t>
            </a:r>
            <a:r>
              <a:rPr lang="ru-RU" dirty="0"/>
              <a:t>. В. </a:t>
            </a:r>
            <a:r>
              <a:rPr lang="ru-RU" dirty="0" err="1" smtClean="0"/>
              <a:t>Жарникова</a:t>
            </a:r>
            <a:r>
              <a:rPr lang="ru-RU" dirty="0"/>
              <a:t> (гр. </a:t>
            </a:r>
            <a:r>
              <a:rPr lang="ru-RU" dirty="0" smtClean="0"/>
              <a:t>НГК-17-1)</a:t>
            </a:r>
            <a:endParaRPr lang="ru-RU" dirty="0"/>
          </a:p>
          <a:p>
            <a:endParaRPr lang="ru-RU" dirty="0"/>
          </a:p>
          <a:p>
            <a:r>
              <a:rPr lang="ru-RU" dirty="0" smtClean="0"/>
              <a:t>В 2022 г.</a:t>
            </a:r>
          </a:p>
          <a:p>
            <a:r>
              <a:rPr lang="ru-RU" dirty="0" smtClean="0"/>
              <a:t>      И</a:t>
            </a:r>
            <a:r>
              <a:rPr lang="ru-RU" dirty="0"/>
              <a:t>. Д. </a:t>
            </a:r>
            <a:r>
              <a:rPr lang="ru-RU" dirty="0" err="1" smtClean="0"/>
              <a:t>Елина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dirty="0"/>
              <a:t>гр. </a:t>
            </a:r>
            <a:r>
              <a:rPr lang="ru-RU" dirty="0" smtClean="0"/>
              <a:t>МНГК-20-1)</a:t>
            </a:r>
            <a:endParaRPr lang="ru-RU" dirty="0"/>
          </a:p>
          <a:p>
            <a:r>
              <a:rPr lang="ru-RU" dirty="0" smtClean="0"/>
              <a:t>      З</a:t>
            </a:r>
            <a:r>
              <a:rPr lang="ru-RU" dirty="0"/>
              <a:t>. С. Кузьмина (гр. </a:t>
            </a:r>
            <a:r>
              <a:rPr lang="ru-RU" dirty="0" smtClean="0"/>
              <a:t>МНГК-20-1)</a:t>
            </a:r>
          </a:p>
          <a:p>
            <a:r>
              <a:rPr lang="ru-RU" dirty="0" smtClean="0"/>
              <a:t>      А</a:t>
            </a:r>
            <a:r>
              <a:rPr lang="ru-RU" dirty="0"/>
              <a:t>. Н. Кулагина (гр. </a:t>
            </a:r>
            <a:r>
              <a:rPr lang="ru-RU" dirty="0" smtClean="0"/>
              <a:t>МЛД-21-1)</a:t>
            </a:r>
          </a:p>
          <a:p>
            <a:r>
              <a:rPr lang="ru-RU" dirty="0" smtClean="0"/>
              <a:t>      А. Н. </a:t>
            </a:r>
            <a:r>
              <a:rPr lang="ru-RU" dirty="0" err="1" smtClean="0"/>
              <a:t>Краскова</a:t>
            </a:r>
            <a:r>
              <a:rPr lang="ru-RU" dirty="0" smtClean="0"/>
              <a:t> </a:t>
            </a:r>
            <a:r>
              <a:rPr lang="ru-RU" dirty="0"/>
              <a:t>(гр. </a:t>
            </a:r>
            <a:r>
              <a:rPr lang="ru-RU" dirty="0" smtClean="0"/>
              <a:t>ЗМЛД-20-1</a:t>
            </a:r>
            <a:r>
              <a:rPr lang="ru-RU" dirty="0"/>
              <a:t>)</a:t>
            </a:r>
          </a:p>
          <a:p>
            <a:r>
              <a:rPr lang="ru-RU" dirty="0" smtClean="0"/>
              <a:t>      А</a:t>
            </a:r>
            <a:r>
              <a:rPr lang="ru-RU" dirty="0"/>
              <a:t>. В. Назимова (гр. </a:t>
            </a:r>
            <a:r>
              <a:rPr lang="ru-RU" dirty="0" smtClean="0"/>
              <a:t>НГК-18-1)</a:t>
            </a:r>
          </a:p>
          <a:p>
            <a:r>
              <a:rPr lang="ru-RU" dirty="0" smtClean="0"/>
              <a:t>      Т</a:t>
            </a:r>
            <a:r>
              <a:rPr lang="ru-RU" dirty="0"/>
              <a:t>. С. Герасимова (гр. </a:t>
            </a:r>
            <a:r>
              <a:rPr lang="ru-RU" dirty="0" smtClean="0"/>
              <a:t>НГК-18-1)</a:t>
            </a:r>
          </a:p>
          <a:p>
            <a:r>
              <a:rPr lang="ru-RU" dirty="0" smtClean="0"/>
              <a:t>      В</a:t>
            </a:r>
            <a:r>
              <a:rPr lang="ru-RU" dirty="0"/>
              <a:t>. А. Балданова (гр. ЭОБ(НГК</a:t>
            </a:r>
            <a:r>
              <a:rPr lang="ru-RU" dirty="0" smtClean="0"/>
              <a:t>)-20-1)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В 2023 г.</a:t>
            </a:r>
          </a:p>
          <a:p>
            <a:r>
              <a:rPr lang="ru-RU" dirty="0" smtClean="0"/>
              <a:t>      Ю. Ю</a:t>
            </a:r>
            <a:r>
              <a:rPr lang="ru-RU" dirty="0"/>
              <a:t>. </a:t>
            </a:r>
            <a:r>
              <a:rPr lang="ru-RU" dirty="0" smtClean="0"/>
              <a:t>Чернышева  (гр. Э(ОП)НГК-19-1</a:t>
            </a:r>
            <a:r>
              <a:rPr lang="ru-RU" dirty="0"/>
              <a:t>)</a:t>
            </a:r>
          </a:p>
          <a:p>
            <a:r>
              <a:rPr lang="ru-RU" dirty="0" smtClean="0"/>
              <a:t>      Е. А</a:t>
            </a:r>
            <a:r>
              <a:rPr lang="ru-RU" dirty="0"/>
              <a:t>. </a:t>
            </a:r>
            <a:r>
              <a:rPr lang="ru-RU" dirty="0" err="1" smtClean="0"/>
              <a:t>Савватеева</a:t>
            </a:r>
            <a:r>
              <a:rPr lang="ru-RU" dirty="0"/>
              <a:t> (гр. Э(ОП)НГК-19-1)</a:t>
            </a:r>
          </a:p>
        </p:txBody>
      </p:sp>
    </p:spTree>
    <p:extLst>
      <p:ext uri="{BB962C8B-B14F-4D97-AF65-F5344CB8AC3E}">
        <p14:creationId xmlns:p14="http://schemas.microsoft.com/office/powerpoint/2010/main" val="4153790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Результаты работы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Публикация результатов научных исследований обучающихся </a:t>
            </a:r>
          </a:p>
          <a:p>
            <a:r>
              <a:rPr lang="ru-RU" dirty="0" smtClean="0"/>
              <a:t>в журналах,</a:t>
            </a:r>
          </a:p>
          <a:p>
            <a:r>
              <a:rPr lang="ru-RU" dirty="0" smtClean="0"/>
              <a:t> входящих в перечень ВАК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7614"/>
            <a:ext cx="1394108" cy="215358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03" y="1923678"/>
            <a:ext cx="1368152" cy="21025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908" y="2715766"/>
            <a:ext cx="1461694" cy="202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38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Результаты работы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Публикация результатов научных исследований обучающихся </a:t>
            </a:r>
          </a:p>
          <a:p>
            <a:r>
              <a:rPr lang="ru-RU" dirty="0" smtClean="0"/>
              <a:t>в журналах, </a:t>
            </a:r>
          </a:p>
          <a:p>
            <a:r>
              <a:rPr lang="ru-RU" dirty="0" smtClean="0"/>
              <a:t>индексируемых РИНЦ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2579"/>
            <a:ext cx="1512168" cy="2007659"/>
          </a:xfrm>
        </p:spPr>
      </p:pic>
      <p:sp>
        <p:nvSpPr>
          <p:cNvPr id="8" name="Прямоугольник 7"/>
          <p:cNvSpPr/>
          <p:nvPr/>
        </p:nvSpPr>
        <p:spPr>
          <a:xfrm>
            <a:off x="1259632" y="-5925194"/>
            <a:ext cx="6840760" cy="1773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2021/2022</a:t>
            </a:r>
            <a:endParaRPr lang="ru-RU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000000"/>
              </a:buClr>
              <a:buSzPts val="1350"/>
            </a:pP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Герасимова Т. С., Назимова А. В., </a:t>
            </a:r>
            <a:r>
              <a:rPr lang="ru-RU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Поселенова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 Б. Характеристика транспортного обслуживания морской </a:t>
            </a:r>
            <a:r>
              <a:rPr lang="ru-RU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ледостойкой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стационарной платформы «</a:t>
            </a:r>
            <a:r>
              <a:rPr lang="ru-RU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Приразломная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en-US" sz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</a:t>
            </a: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Regional Research</a:t>
            </a: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2021. Т.3. №4. С.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69-75</a:t>
            </a:r>
            <a:endParaRPr lang="ru-RU" sz="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000000"/>
              </a:buClr>
              <a:buSzPts val="1350"/>
            </a:pP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2022/2023</a:t>
            </a:r>
            <a:endParaRPr lang="ru-RU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Чернышева Ю. Ю., </a:t>
            </a: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Савватеева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 А. Влияние внешних факторов на деятельность нефтегазовых компаний Иркутской области // 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Global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Regional Research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2023. Т.5. №1. С. 69-75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931790"/>
            <a:ext cx="4536504" cy="1948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350"/>
            </a:pPr>
            <a:r>
              <a:rPr lang="ru-RU" sz="9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2021/2022</a:t>
            </a:r>
          </a:p>
          <a:p>
            <a:pPr marL="171450" lvl="0" indent="-171450">
              <a:lnSpc>
                <a:spcPct val="115000"/>
              </a:lnSpc>
              <a:spcAft>
                <a:spcPts val="1000"/>
              </a:spcAft>
              <a:buClr>
                <a:srgbClr val="000000"/>
              </a:buClr>
              <a:buSzPts val="1350"/>
              <a:buFont typeface="Arial" panose="020B0604020202020204" pitchFamily="34" charset="0"/>
              <a:buChar char="•"/>
            </a:pP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Герасимова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Т. С., Назимова А. В., </a:t>
            </a:r>
            <a:r>
              <a:rPr lang="ru-RU" sz="9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Поселенова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Э Б. Характеристика транспортного обслуживания морской </a:t>
            </a:r>
            <a:r>
              <a:rPr lang="ru-RU" sz="9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ледостойкой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стационарной платформы «</a:t>
            </a:r>
            <a:r>
              <a:rPr lang="ru-RU" sz="9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Приразломная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» 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// 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Global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&amp; 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Regional Research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2021. Т.3. №4. С.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69-75</a:t>
            </a:r>
            <a:endParaRPr lang="ru-RU" sz="900" dirty="0" smtClean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spcAft>
                <a:spcPts val="600"/>
              </a:spcAft>
              <a:buClr>
                <a:srgbClr val="000000"/>
              </a:buClr>
              <a:buSzPts val="1350"/>
            </a:pPr>
            <a:r>
              <a:rPr lang="ru-RU" sz="9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2022/2023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Чернышева Ю. Ю., </a:t>
            </a:r>
            <a:r>
              <a:rPr lang="ru-RU" sz="9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Савватеева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Е. А. Влияние внешних факторов на деятельность нефтегазовых компаний Иркутской области // 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Global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Regional Research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2023. Т.5. №1. С. </a:t>
            </a:r>
            <a:r>
              <a:rPr lang="ru-RU" sz="9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69-75</a:t>
            </a:r>
          </a:p>
          <a:p>
            <a:pPr marL="171450" lvl="0" indent="-1714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9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Авагян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М.Г. Предупреждение чрезвычайных происшествий на предприятиях НГК / М.Г. </a:t>
            </a:r>
            <a:r>
              <a:rPr lang="ru-RU" sz="9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Авагян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А.И. Бирюкова // </a:t>
            </a:r>
            <a:r>
              <a:rPr lang="ru-RU" sz="9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Cifra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Экономика. — 2023. — №3 (3).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843558"/>
            <a:ext cx="1451742" cy="18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2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Результаты работы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Публикация результатов научных исследований </a:t>
            </a:r>
            <a:r>
              <a:rPr lang="ru-RU" sz="2000" dirty="0" smtClean="0"/>
              <a:t>обучающихся в материалах научно-практических конференций</a:t>
            </a:r>
            <a:r>
              <a:rPr lang="ru-RU" sz="2000" dirty="0"/>
              <a:t>, индексируемых РИНЦ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>
          <a:xfrm>
            <a:off x="179512" y="915566"/>
            <a:ext cx="4824536" cy="4104456"/>
          </a:xfrm>
        </p:spPr>
        <p:txBody>
          <a:bodyPr>
            <a:normAutofit fontScale="47500" lnSpcReduction="20000"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Кархова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 А.,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Вяжевич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К. А. Реализация принципов «зеленой» логистики в программах устойчивого развития предприятий нефтегазового комплекса / С. А.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Кархова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К. А.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Вяжевич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Управление цепями поставок в транспортно-логистических системах : Материалы II Международной научно-практической конференции, Екатеринбург, 10 ноября 2021 года. – Екатеринбург: Уральский государственный экономический университет, 2021. – С. 12-17. – EDNPPWEQV.  </a:t>
            </a:r>
            <a:endParaRPr lang="ru-RU" sz="1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Краскова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 Н. Стимулирование строительства лесных дорог РФ / Реализация Стратегии развития лесного комплекса РФ до 2030 года в новых реалиях : материалы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науч.-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Иркутск, 16 дек. 2022 г. / науч. ред. О. И. Горбунова. – Иркутск : Изд. дом БГУ, 2023. – С. 199-204 с. – URL: http://lib-catalog.bgu.ru. – Текст: электрон. </a:t>
            </a:r>
            <a:endParaRPr lang="ru-RU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Богомолова Е. Ю., Кулагина А. Н. Анализ развития сети лесных дорог Иркутской области в рамках реализации стратегии развития лесного комплекса РФ / Реализация Стратегии развития лесного комплекса РФ до 2030 года в новых реалиях : материалы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науч.-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Иркутск, 16 дек. 2022 г. / науч. ред. О. И. Горбунова. – Иркутск : Изд. дом БГУ, 2023. – С. 218-222. – URL: http://lib-catalog.bgu.ru. – Текст: электрон.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Савватеева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Е. А , Чернышева Ю. Ю. Методы определения экономической эффективности нефтегазовых проектов при разработке месторождений / АКТУАЛЬНЫЕ ВОПРОСЫ НАУЧНЫХ ИССЛЕДОВАНИЙ: сборник статей IX Международной научно-практической конференции. – Саратов: НОП «Цифровая наука». – 2023. – С. 253-266.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Чернышева Ю. Ю.,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Савватеева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Е. А.  Диверсификация нефтедобывающего предприятия как способ снижения риска /  АКТУАЛЬНЫЕ ВОПРОСЫ НАУЧНЫХ ИССЛЕДОВАНИЙ: сборник статей IX Международной научно-практической конференции. –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Саратов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НОП «Цифровая наука». – 2023. –  С. 286-295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Болотова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Е.Р.,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Кархова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С.А. Становление и особенности развития системы менеджмента качества в Китае / Е.Р.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Болотова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С.А.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Кархова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Контентус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2023. – № 7S. – T.3. – С. 11 – 20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44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Результаты работы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sz="quarter" idx="11"/>
          </p:nvPr>
        </p:nvSpPr>
        <p:spPr>
          <a:xfrm>
            <a:off x="323056" y="3651870"/>
            <a:ext cx="8497888" cy="100744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Участие обучающихся в научно-практических конференциях</a:t>
            </a:r>
            <a:endParaRPr lang="ru-RU" sz="2000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34" y="339502"/>
            <a:ext cx="1858240" cy="259261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29175"/>
            <a:ext cx="1368739" cy="19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10700</TotalTime>
  <Words>854</Words>
  <Application>Microsoft Office PowerPoint</Application>
  <PresentationFormat>Экран (16:9)</PresentationFormat>
  <Paragraphs>119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Segoe UI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Appdesign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Богомолова Евгения Юрьевна</cp:lastModifiedBy>
  <cp:revision>462</cp:revision>
  <cp:lastPrinted>2022-06-06T08:49:15Z</cp:lastPrinted>
  <dcterms:created xsi:type="dcterms:W3CDTF">2019-04-08T11:18:29Z</dcterms:created>
  <dcterms:modified xsi:type="dcterms:W3CDTF">2024-02-27T05:25:37Z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